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99" r:id="rId3"/>
    <p:sldId id="300" r:id="rId4"/>
    <p:sldId id="310" r:id="rId5"/>
    <p:sldId id="303" r:id="rId6"/>
    <p:sldId id="315" r:id="rId7"/>
    <p:sldId id="316" r:id="rId8"/>
    <p:sldId id="267" r:id="rId9"/>
    <p:sldId id="314" r:id="rId10"/>
    <p:sldId id="269" r:id="rId11"/>
    <p:sldId id="270" r:id="rId12"/>
    <p:sldId id="301" r:id="rId13"/>
    <p:sldId id="312" r:id="rId14"/>
    <p:sldId id="304" r:id="rId15"/>
    <p:sldId id="305" r:id="rId16"/>
    <p:sldId id="320" r:id="rId17"/>
    <p:sldId id="322" r:id="rId18"/>
    <p:sldId id="262" r:id="rId19"/>
    <p:sldId id="268" r:id="rId20"/>
    <p:sldId id="271" r:id="rId21"/>
    <p:sldId id="272" r:id="rId22"/>
    <p:sldId id="273" r:id="rId23"/>
    <p:sldId id="274" r:id="rId24"/>
    <p:sldId id="264" r:id="rId25"/>
    <p:sldId id="318" r:id="rId26"/>
    <p:sldId id="278" r:id="rId27"/>
    <p:sldId id="279" r:id="rId28"/>
    <p:sldId id="275" r:id="rId29"/>
    <p:sldId id="280" r:id="rId30"/>
    <p:sldId id="281" r:id="rId31"/>
    <p:sldId id="282" r:id="rId32"/>
    <p:sldId id="283" r:id="rId33"/>
    <p:sldId id="284" r:id="rId34"/>
    <p:sldId id="302" r:id="rId35"/>
    <p:sldId id="324" r:id="rId36"/>
    <p:sldId id="325" r:id="rId37"/>
    <p:sldId id="323" r:id="rId38"/>
    <p:sldId id="306" r:id="rId39"/>
    <p:sldId id="295" r:id="rId40"/>
    <p:sldId id="288" r:id="rId41"/>
    <p:sldId id="289" r:id="rId42"/>
    <p:sldId id="290" r:id="rId43"/>
    <p:sldId id="291" r:id="rId44"/>
    <p:sldId id="292" r:id="rId45"/>
    <p:sldId id="293" r:id="rId46"/>
    <p:sldId id="321" r:id="rId47"/>
    <p:sldId id="317" r:id="rId48"/>
    <p:sldId id="298" r:id="rId49"/>
    <p:sldId id="311" r:id="rId50"/>
    <p:sldId id="261" r:id="rId51"/>
    <p:sldId id="258" r:id="rId52"/>
    <p:sldId id="259" r:id="rId53"/>
    <p:sldId id="308" r:id="rId54"/>
    <p:sldId id="260" r:id="rId55"/>
    <p:sldId id="319" r:id="rId56"/>
    <p:sldId id="309" r:id="rId5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3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8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4D523-B373-405D-84EA-A292EB11D013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3E511-DE5A-457A-9B22-5EC5A0AFB2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7218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77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23766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6226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1705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471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672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9349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055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9964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9169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8407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5CC40-5B26-4637-BE93-3DB636C952D4}" type="datetimeFigureOut">
              <a:rPr lang="es-AR" smtClean="0"/>
              <a:t>13/03/2019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C29F1-93AD-4155-B61D-9534ACEB890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9916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Xc6eJkerW8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mnhzcpcs_E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CAMBIO CLIMATICO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0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12" y="367546"/>
            <a:ext cx="8104376" cy="6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9245958" cy="68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6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337" y="105325"/>
            <a:ext cx="6257109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0325"/>
            <a:ext cx="7027817" cy="679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50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</a:t>
            </a:r>
            <a:r>
              <a:rPr lang="es-AR" b="1" i="1" u="sng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riesgos </a:t>
            </a:r>
            <a:r>
              <a:rPr lang="es-AR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desastres y la adaptación climática</a:t>
            </a:r>
            <a:endParaRPr lang="es-AR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462" y="1853156"/>
            <a:ext cx="607695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" y="2068966"/>
            <a:ext cx="5278837" cy="373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2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011" y="234496"/>
            <a:ext cx="10515600" cy="1325563"/>
          </a:xfrm>
        </p:spPr>
        <p:txBody>
          <a:bodyPr/>
          <a:lstStyle/>
          <a:p>
            <a:pPr algn="ctr"/>
            <a:r>
              <a:rPr lang="es-AR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DE DESARROLLO SOSTENIBLE</a:t>
            </a:r>
            <a:endParaRPr lang="es-AR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196" y="1329403"/>
            <a:ext cx="9000565" cy="515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393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AR" dirty="0"/>
              <a:t>13.1    Fortalecer la </a:t>
            </a:r>
            <a:r>
              <a:rPr lang="es-AR" b="1" dirty="0"/>
              <a:t>resiliencia</a:t>
            </a:r>
            <a:r>
              <a:rPr lang="es-AR" dirty="0"/>
              <a:t> y la capacidad de adaptación a los riesgos relacionados con el clima y los desastres naturales en todos los países.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13.2    Incorporar medidas relativas al cambio climático en las </a:t>
            </a:r>
            <a:r>
              <a:rPr lang="es-AR" b="1" dirty="0"/>
              <a:t>políticas</a:t>
            </a:r>
            <a:r>
              <a:rPr lang="es-AR" dirty="0"/>
              <a:t>, estrategias y planes nacionales.</a:t>
            </a:r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13.3    Mejorar la </a:t>
            </a:r>
            <a:r>
              <a:rPr lang="es-AR" b="1" dirty="0"/>
              <a:t>educación</a:t>
            </a:r>
            <a:r>
              <a:rPr lang="es-AR" dirty="0"/>
              <a:t>, la sensibilización y la capacidad humana e institucional en relación con la mitigación del cambio climático, la adaptación a él, la reducción de sus efectos y la alerta temprana.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4" y="312420"/>
            <a:ext cx="7981406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070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AR" sz="48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pasa a nivel nacional?</a:t>
            </a:r>
            <a:r>
              <a:rPr lang="es-AR" dirty="0"/>
              <a:t/>
            </a:r>
            <a:br>
              <a:rPr lang="es-AR" dirty="0"/>
            </a:b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968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AR" dirty="0" smtClean="0"/>
              <a:t>Secretaría de Ambiente y Desarrollo Sustentable</a:t>
            </a:r>
          </a:p>
          <a:p>
            <a:pPr marL="0" indent="0">
              <a:buNone/>
            </a:pPr>
            <a:r>
              <a:rPr lang="es-AR" dirty="0" smtClean="0"/>
              <a:t>- Gabinete de Cambio climático</a:t>
            </a:r>
          </a:p>
          <a:p>
            <a:pPr lvl="3"/>
            <a:r>
              <a:rPr lang="es-AR" dirty="0" smtClean="0"/>
              <a:t>Informe de las Contribuciones determinadas a nivel nacional</a:t>
            </a:r>
          </a:p>
          <a:p>
            <a:pPr lvl="3"/>
            <a:r>
              <a:rPr lang="es-AR" dirty="0" smtClean="0"/>
              <a:t>Políticas de mitigación y adaptación al cambio climático</a:t>
            </a:r>
          </a:p>
          <a:p>
            <a:pPr lvl="3"/>
            <a:r>
              <a:rPr lang="es-AR" dirty="0" smtClean="0"/>
              <a:t>Coordinar con otros organismos estatales para la sectorización de las emisiones</a:t>
            </a:r>
          </a:p>
          <a:p>
            <a:pPr lvl="3"/>
            <a:r>
              <a:rPr lang="es-AR" dirty="0" smtClean="0"/>
              <a:t>Coordinar con organismos de gestión de riesgos de desastres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3646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7818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4800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Mitigación</a:t>
            </a:r>
            <a:endParaRPr lang="es-AR" sz="4800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/>
              <a:t>Algunos datos de Argentina sobre cambio climático según la 3ra comunicación  son:</a:t>
            </a:r>
          </a:p>
          <a:p>
            <a:endParaRPr lang="es-AR" dirty="0"/>
          </a:p>
          <a:p>
            <a:r>
              <a:rPr lang="es-AR" dirty="0"/>
              <a:t>Se encuentra en el puesto 22 de países emisores con un </a:t>
            </a:r>
            <a:r>
              <a:rPr lang="es-AR" b="1" dirty="0"/>
              <a:t>0,88%</a:t>
            </a:r>
            <a:r>
              <a:rPr lang="es-AR" dirty="0"/>
              <a:t> de las emisiones a nivel mundial. </a:t>
            </a:r>
          </a:p>
          <a:p>
            <a:r>
              <a:rPr lang="es-AR" dirty="0"/>
              <a:t>Produce </a:t>
            </a:r>
            <a:r>
              <a:rPr lang="es-AR" b="1" dirty="0"/>
              <a:t>4.66 toneladas métricas de </a:t>
            </a:r>
            <a:r>
              <a:rPr lang="es-AR" b="1" dirty="0" err="1"/>
              <a:t>de</a:t>
            </a:r>
            <a:r>
              <a:rPr lang="es-AR" b="1" dirty="0"/>
              <a:t> emisiones de CO2</a:t>
            </a:r>
            <a:r>
              <a:rPr lang="es-AR" dirty="0"/>
              <a:t>, por debajo del promedio mundial de 4.97.  </a:t>
            </a:r>
          </a:p>
          <a:p>
            <a:r>
              <a:rPr lang="es-AR" dirty="0"/>
              <a:t>Los aumentos de temperatura variaron según la zona, según comparación 1060-2010. La región patagónica fue la más castigada con 1°C, mientras que en el resto del país fue de medio grado.  </a:t>
            </a:r>
          </a:p>
          <a:p>
            <a:r>
              <a:rPr lang="es-AR" dirty="0"/>
              <a:t>Las precipitaciones, para la misma franja de tiempo, aumentaron en todo el país, salvo en los andes patagónicos que tuvo un cambio negativo.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9357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4" y="3556"/>
            <a:ext cx="9143752" cy="685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722"/>
            <a:ext cx="8282215" cy="430636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1107" y="2269902"/>
            <a:ext cx="775023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2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704" y="0"/>
            <a:ext cx="9276366" cy="686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7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00" y="37934"/>
            <a:ext cx="9074271" cy="682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9168685" cy="68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9207321" cy="68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36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50" y="41353"/>
            <a:ext cx="8903054" cy="671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6" y="603612"/>
            <a:ext cx="108585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76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153" y="24596"/>
            <a:ext cx="9168685" cy="685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79462"/>
            <a:ext cx="8975501" cy="673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0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95" y="245285"/>
            <a:ext cx="8180593" cy="6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-1"/>
            <a:ext cx="9117169" cy="684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7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35" y="177800"/>
            <a:ext cx="7531580" cy="40464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72377" y="2490106"/>
            <a:ext cx="7620000" cy="418147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1" y="4586560"/>
            <a:ext cx="32797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15" y="645614"/>
            <a:ext cx="5370512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377" y="1331828"/>
            <a:ext cx="7808197" cy="4388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57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001" y="361195"/>
            <a:ext cx="8205998" cy="61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1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181563" cy="68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4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9130048" cy="68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0"/>
            <a:ext cx="9142927" cy="68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57" y="293074"/>
            <a:ext cx="5538811" cy="2842012"/>
          </a:xfrm>
          <a:prstGeom prst="rect">
            <a:avLst/>
          </a:prstGeom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00" y="3408009"/>
            <a:ext cx="7386774" cy="309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821" y="792536"/>
            <a:ext cx="5602156" cy="2042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400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16" y="1162594"/>
            <a:ext cx="12101746" cy="448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16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3" y="98348"/>
            <a:ext cx="7210697" cy="6649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42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02" y="392203"/>
            <a:ext cx="9964543" cy="474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417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09" y="0"/>
            <a:ext cx="10515600" cy="1325563"/>
          </a:xfrm>
        </p:spPr>
        <p:txBody>
          <a:bodyPr>
            <a:normAutofit/>
          </a:bodyPr>
          <a:lstStyle/>
          <a:p>
            <a:r>
              <a:rPr lang="es-AR" sz="54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Adaptación </a:t>
            </a:r>
            <a:endParaRPr lang="es-AR" sz="54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8934994" y="1240971"/>
            <a:ext cx="29783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que faltan: </a:t>
            </a:r>
          </a:p>
          <a:p>
            <a:r>
              <a:rPr lang="es-AR" sz="2000" dirty="0" smtClean="0">
                <a:solidFill>
                  <a:srgbClr val="FF0000"/>
                </a:solidFill>
              </a:rPr>
              <a:t>Plan nacional de adaptación climática</a:t>
            </a:r>
            <a:endParaRPr lang="es-AR" sz="2000" dirty="0">
              <a:solidFill>
                <a:srgbClr val="FF0000"/>
              </a:solidFill>
            </a:endParaRPr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78" y="1008160"/>
            <a:ext cx="6959951" cy="5234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822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595" y="653367"/>
            <a:ext cx="8256809" cy="55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7200" b="1" dirty="0" smtClean="0">
                <a:solidFill>
                  <a:schemeClr val="accent4">
                    <a:lumMod val="75000"/>
                  </a:schemeClr>
                </a:solidFill>
              </a:rPr>
              <a:t>Como actuamos???</a:t>
            </a:r>
            <a:endParaRPr lang="es-AR" sz="72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51263" y="1590494"/>
            <a:ext cx="10515600" cy="1622969"/>
          </a:xfrm>
        </p:spPr>
        <p:txBody>
          <a:bodyPr/>
          <a:lstStyle/>
          <a:p>
            <a:endParaRPr lang="es-A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es-A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resiliencia</a:t>
            </a:r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frente al cambio climático</a:t>
            </a:r>
            <a:endParaRPr lang="es-A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A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</a:t>
            </a:r>
            <a:r>
              <a:rPr lang="es-A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</a:t>
            </a:r>
            <a:r>
              <a:rPr lang="es-A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los riesgos climáticos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30" y="3747069"/>
            <a:ext cx="3874361" cy="2578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37" y="3428999"/>
            <a:ext cx="5235188" cy="2592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62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17" y="236336"/>
            <a:ext cx="8066268" cy="607209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9375820" y="1262130"/>
            <a:ext cx="2382591" cy="1378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Menos analfabetismo pero las condiciones edilicias no mejoraron sustancialmente (</a:t>
            </a:r>
            <a:r>
              <a:rPr lang="es-AR" dirty="0" err="1" smtClean="0"/>
              <a:t>ej</a:t>
            </a:r>
            <a:r>
              <a:rPr lang="es-AR" dirty="0" smtClean="0"/>
              <a:t> cloacas). 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4108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58" y="405656"/>
            <a:ext cx="8142484" cy="60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163" y="392952"/>
            <a:ext cx="8091673" cy="607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5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866" y="405656"/>
            <a:ext cx="8066268" cy="604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9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29" y="219000"/>
            <a:ext cx="8104376" cy="60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65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758" y="367546"/>
            <a:ext cx="8142484" cy="612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9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4" y="248193"/>
            <a:ext cx="10533213" cy="604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RAMCC- Red Argentina de Municipios frente al Cambio climático</a:t>
            </a:r>
            <a:endParaRPr lang="es-AR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3" y="2103120"/>
            <a:ext cx="5440391" cy="406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96" y="2291171"/>
            <a:ext cx="3927429" cy="3302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23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82246"/>
            <a:ext cx="10515600" cy="993412"/>
          </a:xfrm>
        </p:spPr>
        <p:txBody>
          <a:bodyPr>
            <a:normAutofit fontScale="90000"/>
          </a:bodyPr>
          <a:lstStyle/>
          <a:p>
            <a:r>
              <a:rPr lang="es-AR" sz="6000" b="1" i="1" dirty="0" smtClean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en Córdoba que está sucediendo?</a:t>
            </a:r>
            <a:endParaRPr lang="es-AR" sz="6000" b="1" i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476103"/>
            <a:ext cx="10515600" cy="4700860"/>
          </a:xfrm>
        </p:spPr>
        <p:txBody>
          <a:bodyPr>
            <a:normAutofit/>
          </a:bodyPr>
          <a:lstStyle/>
          <a:p>
            <a:r>
              <a:rPr lang="es-AR" sz="2000" dirty="0" smtClean="0"/>
              <a:t>Secretaria de gestión de riesgos </a:t>
            </a:r>
            <a:r>
              <a:rPr lang="es-AR" sz="2000" dirty="0"/>
              <a:t>climáticos- Bajada del Marco de Sendai </a:t>
            </a:r>
          </a:p>
          <a:p>
            <a:pPr marL="0" indent="0">
              <a:buNone/>
            </a:pPr>
            <a:endParaRPr lang="es-AR" dirty="0" smtClean="0"/>
          </a:p>
          <a:p>
            <a:r>
              <a:rPr lang="es-AR" sz="2000" dirty="0" smtClean="0"/>
              <a:t>Ministerio de </a:t>
            </a:r>
            <a:r>
              <a:rPr lang="es-AR" sz="2000" dirty="0" smtClean="0"/>
              <a:t>Obras Públicas – Secretaría de Ambiente y Cambio Climático- Le</a:t>
            </a:r>
            <a:r>
              <a:rPr lang="es-AR" sz="2000" dirty="0" smtClean="0"/>
              <a:t>y de política ambiental de la provincia:</a:t>
            </a:r>
          </a:p>
          <a:p>
            <a:pPr>
              <a:buFontTx/>
              <a:buChar char="-"/>
            </a:pPr>
            <a:r>
              <a:rPr lang="es-AR" sz="2000" dirty="0" smtClean="0"/>
              <a:t>diagnóstico ambiental (posible inventario </a:t>
            </a:r>
            <a:r>
              <a:rPr lang="es-AR" sz="2000" dirty="0" err="1" smtClean="0"/>
              <a:t>GEIs</a:t>
            </a:r>
            <a:r>
              <a:rPr lang="es-AR" sz="2000" dirty="0" smtClean="0"/>
              <a:t>)</a:t>
            </a:r>
          </a:p>
          <a:p>
            <a:pPr>
              <a:buFontTx/>
              <a:buChar char="-"/>
            </a:pPr>
            <a:r>
              <a:rPr lang="es-AR" sz="2000" dirty="0" smtClean="0"/>
              <a:t>Planes de Gestión ambiental a empresas </a:t>
            </a:r>
            <a:endParaRPr lang="es-AR" sz="2000" dirty="0"/>
          </a:p>
          <a:p>
            <a:pPr>
              <a:buFontTx/>
              <a:buChar char="-"/>
            </a:pPr>
            <a:r>
              <a:rPr lang="es-AR" sz="2000" dirty="0" smtClean="0"/>
              <a:t>Promoción </a:t>
            </a:r>
            <a:r>
              <a:rPr lang="es-AR" sz="2000" dirty="0" smtClean="0"/>
              <a:t>de </a:t>
            </a:r>
            <a:r>
              <a:rPr lang="es-AR" sz="2000" dirty="0" smtClean="0"/>
              <a:t>huertas</a:t>
            </a:r>
          </a:p>
          <a:p>
            <a:pPr>
              <a:buFontTx/>
              <a:buChar char="-"/>
            </a:pPr>
            <a:r>
              <a:rPr lang="es-AR" sz="2000" dirty="0" smtClean="0"/>
              <a:t>Energías </a:t>
            </a:r>
            <a:r>
              <a:rPr lang="es-AR" sz="2000" dirty="0" smtClean="0"/>
              <a:t>renovables y eficiencia </a:t>
            </a:r>
            <a:r>
              <a:rPr lang="es-AR" sz="2000" dirty="0" smtClean="0"/>
              <a:t>energética</a:t>
            </a:r>
          </a:p>
          <a:p>
            <a:pPr>
              <a:buFontTx/>
              <a:buChar char="-"/>
            </a:pPr>
            <a:r>
              <a:rPr lang="es-AR" sz="2000" dirty="0" smtClean="0"/>
              <a:t>Conservación </a:t>
            </a:r>
            <a:r>
              <a:rPr lang="es-AR" sz="2000" dirty="0" smtClean="0"/>
              <a:t>de bosques nativos</a:t>
            </a:r>
            <a:endParaRPr lang="es-AR" sz="20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834" y="3749857"/>
            <a:ext cx="947874" cy="201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09" y="3944982"/>
            <a:ext cx="1712960" cy="2105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273" y="5065874"/>
            <a:ext cx="32956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823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838200" y="4611189"/>
            <a:ext cx="3673382" cy="1565774"/>
          </a:xfrm>
        </p:spPr>
        <p:txBody>
          <a:bodyPr/>
          <a:lstStyle/>
          <a:p>
            <a:r>
              <a:rPr lang="es-AR" dirty="0" smtClean="0"/>
              <a:t>Qué condiciones hacen falta para no volver a repetir??</a:t>
            </a:r>
            <a:endParaRPr lang="es-A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28" y="158385"/>
            <a:ext cx="7094765" cy="425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82" y="3030581"/>
            <a:ext cx="7595638" cy="37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00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539" y="936705"/>
            <a:ext cx="8679061" cy="5660038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483325" y="182880"/>
            <a:ext cx="6805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Qué dicen los organismos internacionales??</a:t>
            </a:r>
            <a:endParaRPr lang="es-AR" sz="2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6642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720148" y="1825625"/>
            <a:ext cx="3633651" cy="4351338"/>
          </a:xfrm>
        </p:spPr>
        <p:txBody>
          <a:bodyPr/>
          <a:lstStyle/>
          <a:p>
            <a:r>
              <a:rPr lang="es-AR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Herramientas : </a:t>
            </a:r>
          </a:p>
          <a:p>
            <a:r>
              <a:rPr lang="es-AR" dirty="0" smtClean="0">
                <a:solidFill>
                  <a:schemeClr val="accent6">
                    <a:lumMod val="75000"/>
                  </a:schemeClr>
                </a:solidFill>
              </a:rPr>
              <a:t>Ordenamiento ambiental del territorio</a:t>
            </a:r>
          </a:p>
          <a:p>
            <a:r>
              <a:rPr lang="es-AR" dirty="0" smtClean="0">
                <a:solidFill>
                  <a:schemeClr val="accent6">
                    <a:lumMod val="75000"/>
                  </a:schemeClr>
                </a:solidFill>
              </a:rPr>
              <a:t>Manejo integrado de cuencas</a:t>
            </a:r>
          </a:p>
          <a:p>
            <a:endParaRPr lang="es-A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3" y="204291"/>
            <a:ext cx="7391832" cy="4782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071154" y="5172891"/>
            <a:ext cx="2037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dirty="0" smtClean="0"/>
              <a:t>Fuente: UNC -2015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301183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90" y="1210329"/>
            <a:ext cx="9793846" cy="287090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76190" y="4216173"/>
            <a:ext cx="85829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 smtClean="0"/>
              <a:t>En las comunidades en riesgo se deben desarrollar políticas y prácticas de adaptación</a:t>
            </a:r>
          </a:p>
          <a:p>
            <a:r>
              <a:rPr lang="es-AR" dirty="0" smtClean="0"/>
              <a:t>local para abordar la reducción del riesgo de desastres, la preparación para emergencias y otras opciones sostenibles para el desarrollo que sean pertinentes a nivel local. Un enfoque significativo a escala nacional, que esté centrado en los niños y sea participativo,</a:t>
            </a:r>
          </a:p>
          <a:p>
            <a:r>
              <a:rPr lang="es-AR" dirty="0" smtClean="0"/>
              <a:t>funciona mejor.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254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ceso alternativo 3"/>
          <p:cNvSpPr/>
          <p:nvPr/>
        </p:nvSpPr>
        <p:spPr>
          <a:xfrm>
            <a:off x="4507605" y="2228045"/>
            <a:ext cx="2601532" cy="15969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Estrategias para la educación sobre</a:t>
            </a:r>
          </a:p>
          <a:p>
            <a:pPr algn="ctr"/>
            <a:r>
              <a:rPr lang="es-AR" dirty="0" smtClean="0"/>
              <a:t>el cambio climático y el medioambiente</a:t>
            </a:r>
            <a:endParaRPr lang="es-AR" dirty="0"/>
          </a:p>
        </p:txBody>
      </p:sp>
      <p:sp>
        <p:nvSpPr>
          <p:cNvPr id="5" name="Elipse 4"/>
          <p:cNvSpPr/>
          <p:nvPr/>
        </p:nvSpPr>
        <p:spPr>
          <a:xfrm>
            <a:off x="19316" y="412124"/>
            <a:ext cx="4031087" cy="21121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Incorporación de la educación sobre el</a:t>
            </a:r>
          </a:p>
          <a:p>
            <a:pPr algn="ctr"/>
            <a:r>
              <a:rPr lang="es-AR" dirty="0" smtClean="0"/>
              <a:t>cambio climático y el medioambiente</a:t>
            </a:r>
          </a:p>
          <a:p>
            <a:pPr algn="ctr"/>
            <a:r>
              <a:rPr lang="es-AR" dirty="0" smtClean="0"/>
              <a:t>en el plan de estudios, con adaptaciones</a:t>
            </a:r>
          </a:p>
          <a:p>
            <a:pPr algn="ctr"/>
            <a:r>
              <a:rPr lang="es-AR" dirty="0" smtClean="0"/>
              <a:t>para el contexto local.</a:t>
            </a:r>
            <a:endParaRPr lang="es-AR" dirty="0"/>
          </a:p>
        </p:txBody>
      </p:sp>
      <p:sp>
        <p:nvSpPr>
          <p:cNvPr id="6" name="Elipse 5"/>
          <p:cNvSpPr/>
          <p:nvPr/>
        </p:nvSpPr>
        <p:spPr>
          <a:xfrm>
            <a:off x="682579" y="4063283"/>
            <a:ext cx="2704563" cy="177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mtClean="0"/>
              <a:t>Formación docente.</a:t>
            </a:r>
            <a:endParaRPr lang="es-AR"/>
          </a:p>
        </p:txBody>
      </p:sp>
      <p:sp>
        <p:nvSpPr>
          <p:cNvPr id="7" name="Elipse 6"/>
          <p:cNvSpPr/>
          <p:nvPr/>
        </p:nvSpPr>
        <p:spPr>
          <a:xfrm>
            <a:off x="4868214" y="631064"/>
            <a:ext cx="2524259" cy="991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mtClean="0"/>
              <a:t>Estrategias de sensibilización.</a:t>
            </a:r>
            <a:endParaRPr lang="es-AR"/>
          </a:p>
        </p:txBody>
      </p:sp>
      <p:sp>
        <p:nvSpPr>
          <p:cNvPr id="9" name="Elipse 8"/>
          <p:cNvSpPr/>
          <p:nvPr/>
        </p:nvSpPr>
        <p:spPr>
          <a:xfrm>
            <a:off x="8667482" y="1687132"/>
            <a:ext cx="2266682" cy="1339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mtClean="0"/>
              <a:t>La educación no estructurada.</a:t>
            </a:r>
            <a:endParaRPr lang="es-AR"/>
          </a:p>
        </p:txBody>
      </p:sp>
      <p:sp>
        <p:nvSpPr>
          <p:cNvPr id="10" name="Elipse 9"/>
          <p:cNvSpPr/>
          <p:nvPr/>
        </p:nvSpPr>
        <p:spPr>
          <a:xfrm>
            <a:off x="3477296" y="5100034"/>
            <a:ext cx="2781836" cy="1493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mtClean="0"/>
              <a:t>Desarrollo de escuelas verdes.</a:t>
            </a:r>
            <a:endParaRPr lang="es-AR"/>
          </a:p>
        </p:txBody>
      </p:sp>
      <p:sp>
        <p:nvSpPr>
          <p:cNvPr id="11" name="Elipse 10"/>
          <p:cNvSpPr/>
          <p:nvPr/>
        </p:nvSpPr>
        <p:spPr>
          <a:xfrm>
            <a:off x="6903076" y="4262907"/>
            <a:ext cx="4031088" cy="1803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Llevar a cabo proyectos de educación</a:t>
            </a:r>
          </a:p>
          <a:p>
            <a:pPr algn="ctr"/>
            <a:r>
              <a:rPr lang="es-AR" dirty="0" smtClean="0"/>
              <a:t>sobre el cambio climático y el medioambiente en la comunidad.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332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96225" cy="443865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102287" y="359466"/>
            <a:ext cx="38493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www.youtube.com/watch?v=yXc6eJkerW8</a:t>
            </a:r>
            <a:r>
              <a:rPr lang="es-AR" dirty="0" smtClean="0"/>
              <a:t> </a:t>
            </a:r>
            <a:endParaRPr lang="es-A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225" y="1409530"/>
            <a:ext cx="4230027" cy="501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90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80963"/>
            <a:ext cx="5819775" cy="6096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9647"/>
            <a:ext cx="5829818" cy="579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99011" y="952954"/>
            <a:ext cx="10515600" cy="1325563"/>
          </a:xfrm>
        </p:spPr>
        <p:txBody>
          <a:bodyPr>
            <a:noAutofit/>
          </a:bodyPr>
          <a:lstStyle/>
          <a:p>
            <a:r>
              <a:rPr lang="es-AR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qué hacemos nosotros?????</a:t>
            </a:r>
            <a:br>
              <a:rPr lang="es-AR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s-AR" sz="2400" b="1" i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 Estado somos TODOS  y no solo debemos exigir un ambiente sano  en las urnas sino tener actitudes de empoderamiento ambiental y accionar desde nuestros lugares, individual como colectivamente… </a:t>
            </a:r>
            <a:br>
              <a:rPr lang="es-AR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sz="2400" b="1" i="1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Ese es el desafío como sociedad para transformar nuestra realidad…</a:t>
            </a:r>
            <a:endParaRPr lang="es-AR" sz="2400" b="1" i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642257" y="3344091"/>
            <a:ext cx="10515600" cy="3370218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Para reflexionar….</a:t>
            </a:r>
          </a:p>
          <a:p>
            <a:endParaRPr lang="es-AR" dirty="0"/>
          </a:p>
          <a:p>
            <a:r>
              <a:rPr lang="es-AR" dirty="0" smtClean="0"/>
              <a:t>Cuáles son las actividades que realizamos y generan impactos en el ambiente y contribuyen al cambio climático?</a:t>
            </a:r>
          </a:p>
          <a:p>
            <a:r>
              <a:rPr lang="es-AR" dirty="0" smtClean="0"/>
              <a:t>Cuáles son las actividades que tienen beneficios ambientales y ayudan a disminuir las consecuencia del cambio climático?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2525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9643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829385" y="1179294"/>
            <a:ext cx="394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MUCHAS GRACIAS!!</a:t>
            </a:r>
            <a:endParaRPr lang="es-A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774288" y="5903527"/>
            <a:ext cx="514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 smtClean="0">
                <a:solidFill>
                  <a:schemeClr val="bg1"/>
                </a:solidFill>
              </a:rPr>
              <a:t>ariadna.mourelle@gmail.com</a:t>
            </a:r>
            <a:endParaRPr lang="es-A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7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75212" y="169182"/>
            <a:ext cx="10515600" cy="1325563"/>
          </a:xfrm>
        </p:spPr>
        <p:txBody>
          <a:bodyPr/>
          <a:lstStyle/>
          <a:p>
            <a:r>
              <a:rPr lang="es-AR" b="1" i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cuáles son las actividades humanas??</a:t>
            </a:r>
            <a:endParaRPr lang="es-AR" b="1" i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173" y="1383665"/>
            <a:ext cx="3939541" cy="2850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084" y="2808764"/>
            <a:ext cx="6915693" cy="3796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2" y="1383665"/>
            <a:ext cx="4649697" cy="264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2" y="2481290"/>
            <a:ext cx="4448175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507" y="3438525"/>
            <a:ext cx="2876550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5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886" y="365760"/>
            <a:ext cx="9613566" cy="5290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645919" y="6061165"/>
            <a:ext cx="3474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Será que habrá la misma vulnerabilidad??</a:t>
            </a:r>
            <a:endParaRPr lang="es-AR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808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05" y="0"/>
            <a:ext cx="10319657" cy="6289201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1358536" y="6531429"/>
            <a:ext cx="566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hlinkClick r:id="rId3"/>
              </a:rPr>
              <a:t>https://</a:t>
            </a:r>
            <a:r>
              <a:rPr lang="es-AR" dirty="0" smtClean="0">
                <a:hlinkClick r:id="rId3"/>
              </a:rPr>
              <a:t>www.youtube.com/watch?v=4mnhzcpcs_E</a:t>
            </a:r>
            <a:endParaRPr lang="es-AR" dirty="0" smtClean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7360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global_temp"/>
          <p:cNvSpPr>
            <a:spLocks noChangeAspect="1" noChangeArrowheads="1"/>
          </p:cNvSpPr>
          <p:nvPr/>
        </p:nvSpPr>
        <p:spPr bwMode="auto">
          <a:xfrm>
            <a:off x="276225" y="-1470025"/>
            <a:ext cx="5610225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378"/>
            <a:ext cx="12198870" cy="6701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080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598</Words>
  <Application>Microsoft Office PowerPoint</Application>
  <PresentationFormat>Personalizado</PresentationFormat>
  <Paragraphs>72</Paragraphs>
  <Slides>56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57" baseType="lpstr">
      <vt:lpstr>Tema de Office</vt:lpstr>
      <vt:lpstr>CAMBIO CLIMATICO</vt:lpstr>
      <vt:lpstr>Presentación de PowerPoint</vt:lpstr>
      <vt:lpstr>Presentación de PowerPoint</vt:lpstr>
      <vt:lpstr>Como actuamos???</vt:lpstr>
      <vt:lpstr>Presentación de PowerPoint</vt:lpstr>
      <vt:lpstr>Y cuáles son las actividades humanas??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Gestión de riesgos de desastres y la adaptación climática</vt:lpstr>
      <vt:lpstr>OBJETIVOS DE DESARROLLO SOSTENIBLE</vt:lpstr>
      <vt:lpstr>Presentación de PowerPoint</vt:lpstr>
      <vt:lpstr>Que pasa a nivel nacional? </vt:lpstr>
      <vt:lpstr>Mitigación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Adaptación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RAMCC- Red Argentina de Municipios frente al Cambio climático</vt:lpstr>
      <vt:lpstr>Y en Córdoba que está sucediendo?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Y qué hacemos nosotros?????  El Estado somos TODOS  y no solo debemos exigir un ambiente sano  en las urnas sino tener actitudes de empoderamiento ambiental y accionar desde nuestros lugares, individual como colectivamente…  Ese es el desafío como sociedad para transformar nuestra realidad…</vt:lpstr>
      <vt:lpstr>Presentación de PowerPoint</vt:lpstr>
    </vt:vector>
  </TitlesOfParts>
  <Company>Gobierno de Cordoba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CAMBIO CLIMATICO</dc:title>
  <dc:creator>Ariadna Belen Martinez Mourelle</dc:creator>
  <cp:lastModifiedBy>usr</cp:lastModifiedBy>
  <cp:revision>39</cp:revision>
  <dcterms:created xsi:type="dcterms:W3CDTF">2018-08-27T13:36:52Z</dcterms:created>
  <dcterms:modified xsi:type="dcterms:W3CDTF">2019-03-13T21:53:30Z</dcterms:modified>
</cp:coreProperties>
</file>